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4" r:id="rId3"/>
    <p:sldMasterId id="2147483676" r:id="rId4"/>
  </p:sldMasterIdLst>
  <p:notesMasterIdLst>
    <p:notesMasterId r:id="rId20"/>
  </p:notesMasterIdLst>
  <p:sldIdLst>
    <p:sldId id="269" r:id="rId5"/>
    <p:sldId id="275" r:id="rId6"/>
    <p:sldId id="308" r:id="rId7"/>
    <p:sldId id="299" r:id="rId8"/>
    <p:sldId id="300" r:id="rId9"/>
    <p:sldId id="301" r:id="rId10"/>
    <p:sldId id="302" r:id="rId11"/>
    <p:sldId id="303" r:id="rId12"/>
    <p:sldId id="304" r:id="rId13"/>
    <p:sldId id="320" r:id="rId14"/>
    <p:sldId id="305" r:id="rId15"/>
    <p:sldId id="306" r:id="rId16"/>
    <p:sldId id="309" r:id="rId17"/>
    <p:sldId id="310" r:id="rId18"/>
    <p:sldId id="256" r:id="rId19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6201" autoAdjust="0"/>
  </p:normalViewPr>
  <p:slideViewPr>
    <p:cSldViewPr snapToGrid="0">
      <p:cViewPr varScale="1">
        <p:scale>
          <a:sx n="77" d="100"/>
          <a:sy n="77" d="100"/>
        </p:scale>
        <p:origin x="77" y="2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20"/>
          <p:cNvSpPr/>
          <p:nvPr userDrawn="1"/>
        </p:nvSpPr>
        <p:spPr bwMode="auto">
          <a:xfrm>
            <a:off x="216961" y="512621"/>
            <a:ext cx="3023299" cy="2587875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49" name="Freeform 22"/>
          <p:cNvSpPr/>
          <p:nvPr userDrawn="1"/>
        </p:nvSpPr>
        <p:spPr bwMode="auto">
          <a:xfrm flipH="1">
            <a:off x="10577894" y="4201134"/>
            <a:ext cx="1614578" cy="2684380"/>
          </a:xfrm>
          <a:custGeom>
            <a:avLst/>
            <a:gdLst>
              <a:gd name="T0" fmla="*/ 0 w 981"/>
              <a:gd name="T1" fmla="*/ 0 h 1631"/>
              <a:gd name="T2" fmla="*/ 0 w 981"/>
              <a:gd name="T3" fmla="*/ 1631 h 1631"/>
              <a:gd name="T4" fmla="*/ 981 w 981"/>
              <a:gd name="T5" fmla="*/ 1631 h 1631"/>
              <a:gd name="T6" fmla="*/ 0 w 981"/>
              <a:gd name="T7" fmla="*/ 0 h 1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1" h="1631">
                <a:moveTo>
                  <a:pt x="0" y="0"/>
                </a:moveTo>
                <a:lnTo>
                  <a:pt x="0" y="1631"/>
                </a:lnTo>
                <a:lnTo>
                  <a:pt x="981" y="16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20"/>
          <p:cNvSpPr/>
          <p:nvPr userDrawn="1"/>
        </p:nvSpPr>
        <p:spPr bwMode="auto">
          <a:xfrm>
            <a:off x="964383" y="0"/>
            <a:ext cx="3023299" cy="2587875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802202" y="26230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803318" y="35184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150249" y="2843057"/>
            <a:ext cx="5103413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150249" y="1382604"/>
            <a:ext cx="5103413" cy="144358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4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51539" y="4564466"/>
            <a:ext cx="2239362" cy="296271"/>
          </a:xfrm>
          <a:prstGeom prst="roundRect">
            <a:avLst/>
          </a:prstGeom>
          <a:solidFill>
            <a:schemeClr val="accent1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47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51539" y="5041775"/>
            <a:ext cx="1439262" cy="296271"/>
          </a:xfrm>
          <a:prstGeom prst="roundRect">
            <a:avLst/>
          </a:prstGeom>
          <a:ln w="12700">
            <a:solidFill>
              <a:schemeClr val="accent1"/>
            </a:soli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24" name="Freeform 19"/>
          <p:cNvSpPr/>
          <p:nvPr userDrawn="1"/>
        </p:nvSpPr>
        <p:spPr bwMode="auto">
          <a:xfrm>
            <a:off x="5434013" y="142876"/>
            <a:ext cx="6756400" cy="6708775"/>
          </a:xfrm>
          <a:custGeom>
            <a:avLst/>
            <a:gdLst>
              <a:gd name="T0" fmla="*/ 0 w 4256"/>
              <a:gd name="T1" fmla="*/ 4226 h 4226"/>
              <a:gd name="T2" fmla="*/ 4256 w 4256"/>
              <a:gd name="T3" fmla="*/ 4226 h 4226"/>
              <a:gd name="T4" fmla="*/ 4256 w 4256"/>
              <a:gd name="T5" fmla="*/ 3121 h 4226"/>
              <a:gd name="T6" fmla="*/ 2422 w 4256"/>
              <a:gd name="T7" fmla="*/ 0 h 4226"/>
              <a:gd name="T8" fmla="*/ 0 w 4256"/>
              <a:gd name="T9" fmla="*/ 4226 h 4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6" h="4226">
                <a:moveTo>
                  <a:pt x="0" y="4226"/>
                </a:moveTo>
                <a:lnTo>
                  <a:pt x="4256" y="4226"/>
                </a:lnTo>
                <a:lnTo>
                  <a:pt x="4256" y="3121"/>
                </a:lnTo>
                <a:lnTo>
                  <a:pt x="2422" y="0"/>
                </a:lnTo>
                <a:lnTo>
                  <a:pt x="0" y="4226"/>
                </a:lnTo>
                <a:close/>
              </a:path>
            </a:pathLst>
          </a:custGeom>
          <a:blipFill>
            <a:blip r:embed="rId2"/>
            <a:srcRect/>
            <a:stretch>
              <a:fillRect l="-24811" r="-24716"/>
            </a:stretch>
          </a:blip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" name="Freeform 20"/>
          <p:cNvSpPr/>
          <p:nvPr userDrawn="1"/>
        </p:nvSpPr>
        <p:spPr bwMode="auto">
          <a:xfrm>
            <a:off x="5822950" y="1588"/>
            <a:ext cx="3306763" cy="2830513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blipFill>
            <a:blip r:embed="rId2"/>
            <a:srcRect/>
            <a:stretch>
              <a:fillRect l="-14505" r="-14395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1"/>
          <p:cNvSpPr/>
          <p:nvPr userDrawn="1"/>
        </p:nvSpPr>
        <p:spPr bwMode="auto">
          <a:xfrm>
            <a:off x="9474200" y="1588"/>
            <a:ext cx="2716213" cy="4660900"/>
          </a:xfrm>
          <a:custGeom>
            <a:avLst/>
            <a:gdLst>
              <a:gd name="T0" fmla="*/ 1711 w 1711"/>
              <a:gd name="T1" fmla="*/ 2936 h 2936"/>
              <a:gd name="T2" fmla="*/ 1711 w 1711"/>
              <a:gd name="T3" fmla="*/ 0 h 2936"/>
              <a:gd name="T4" fmla="*/ 0 w 1711"/>
              <a:gd name="T5" fmla="*/ 0 h 2936"/>
              <a:gd name="T6" fmla="*/ 1711 w 1711"/>
              <a:gd name="T7" fmla="*/ 2936 h 2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1" h="2936">
                <a:moveTo>
                  <a:pt x="1711" y="2936"/>
                </a:moveTo>
                <a:lnTo>
                  <a:pt x="1711" y="0"/>
                </a:lnTo>
                <a:lnTo>
                  <a:pt x="0" y="0"/>
                </a:lnTo>
                <a:lnTo>
                  <a:pt x="1711" y="2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2"/>
          <p:cNvSpPr/>
          <p:nvPr userDrawn="1"/>
        </p:nvSpPr>
        <p:spPr bwMode="auto">
          <a:xfrm>
            <a:off x="-1588" y="4262438"/>
            <a:ext cx="1557338" cy="2589213"/>
          </a:xfrm>
          <a:custGeom>
            <a:avLst/>
            <a:gdLst>
              <a:gd name="T0" fmla="*/ 0 w 981"/>
              <a:gd name="T1" fmla="*/ 0 h 1631"/>
              <a:gd name="T2" fmla="*/ 0 w 981"/>
              <a:gd name="T3" fmla="*/ 1631 h 1631"/>
              <a:gd name="T4" fmla="*/ 981 w 981"/>
              <a:gd name="T5" fmla="*/ 1631 h 1631"/>
              <a:gd name="T6" fmla="*/ 0 w 981"/>
              <a:gd name="T7" fmla="*/ 0 h 1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1" h="1631">
                <a:moveTo>
                  <a:pt x="0" y="0"/>
                </a:moveTo>
                <a:lnTo>
                  <a:pt x="0" y="1631"/>
                </a:lnTo>
                <a:lnTo>
                  <a:pt x="981" y="16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20"/>
          <p:cNvSpPr/>
          <p:nvPr userDrawn="1"/>
        </p:nvSpPr>
        <p:spPr bwMode="auto">
          <a:xfrm>
            <a:off x="5822950" y="-4326"/>
            <a:ext cx="3306763" cy="2830513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5E7-3896-471D-A736-3D124B16BB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78137-3360-4423-BD87-E8E3C03AABEF}" type="slidenum">
              <a:rPr lang="zh-CN" altLang="en-US" smtClean="0"/>
            </a:fld>
            <a:endParaRPr lang="zh-CN" altLang="en-US"/>
          </a:p>
        </p:txBody>
      </p:sp>
      <p:sp>
        <p:nvSpPr>
          <p:cNvPr id="7" name="Freeform 20"/>
          <p:cNvSpPr/>
          <p:nvPr userDrawn="1"/>
        </p:nvSpPr>
        <p:spPr bwMode="auto">
          <a:xfrm>
            <a:off x="216961" y="512621"/>
            <a:ext cx="3023299" cy="2587875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8" name="Freeform 22"/>
          <p:cNvSpPr/>
          <p:nvPr userDrawn="1"/>
        </p:nvSpPr>
        <p:spPr bwMode="auto">
          <a:xfrm flipH="1">
            <a:off x="10577894" y="4201134"/>
            <a:ext cx="1614578" cy="2684380"/>
          </a:xfrm>
          <a:custGeom>
            <a:avLst/>
            <a:gdLst>
              <a:gd name="T0" fmla="*/ 0 w 981"/>
              <a:gd name="T1" fmla="*/ 0 h 1631"/>
              <a:gd name="T2" fmla="*/ 0 w 981"/>
              <a:gd name="T3" fmla="*/ 1631 h 1631"/>
              <a:gd name="T4" fmla="*/ 981 w 981"/>
              <a:gd name="T5" fmla="*/ 1631 h 1631"/>
              <a:gd name="T6" fmla="*/ 0 w 981"/>
              <a:gd name="T7" fmla="*/ 0 h 1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1" h="1631">
                <a:moveTo>
                  <a:pt x="0" y="0"/>
                </a:moveTo>
                <a:lnTo>
                  <a:pt x="0" y="1631"/>
                </a:lnTo>
                <a:lnTo>
                  <a:pt x="981" y="16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0"/>
          <p:cNvSpPr/>
          <p:nvPr userDrawn="1"/>
        </p:nvSpPr>
        <p:spPr bwMode="auto">
          <a:xfrm>
            <a:off x="964383" y="0"/>
            <a:ext cx="3023299" cy="2587875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802202" y="26230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idx="21"/>
          </p:nvPr>
        </p:nvSpPr>
        <p:spPr>
          <a:xfrm>
            <a:off x="4803318" y="35184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5E7-3896-471D-A736-3D124B16BB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78137-3360-4423-BD87-E8E3C03AABEF}" type="slidenum">
              <a:rPr lang="zh-CN" altLang="en-US" smtClean="0"/>
            </a:fld>
            <a:endParaRPr lang="zh-CN" altLang="en-US"/>
          </a:p>
        </p:txBody>
      </p:sp>
      <p:sp>
        <p:nvSpPr>
          <p:cNvPr id="7" name="Freeform 20"/>
          <p:cNvSpPr/>
          <p:nvPr userDrawn="1"/>
        </p:nvSpPr>
        <p:spPr bwMode="auto">
          <a:xfrm>
            <a:off x="216961" y="512621"/>
            <a:ext cx="3023299" cy="2587875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8" name="Freeform 22"/>
          <p:cNvSpPr/>
          <p:nvPr userDrawn="1"/>
        </p:nvSpPr>
        <p:spPr bwMode="auto">
          <a:xfrm flipH="1">
            <a:off x="10577894" y="4201134"/>
            <a:ext cx="1614578" cy="2684380"/>
          </a:xfrm>
          <a:custGeom>
            <a:avLst/>
            <a:gdLst>
              <a:gd name="T0" fmla="*/ 0 w 981"/>
              <a:gd name="T1" fmla="*/ 0 h 1631"/>
              <a:gd name="T2" fmla="*/ 0 w 981"/>
              <a:gd name="T3" fmla="*/ 1631 h 1631"/>
              <a:gd name="T4" fmla="*/ 981 w 981"/>
              <a:gd name="T5" fmla="*/ 1631 h 1631"/>
              <a:gd name="T6" fmla="*/ 0 w 981"/>
              <a:gd name="T7" fmla="*/ 0 h 1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1" h="1631">
                <a:moveTo>
                  <a:pt x="0" y="0"/>
                </a:moveTo>
                <a:lnTo>
                  <a:pt x="0" y="1631"/>
                </a:lnTo>
                <a:lnTo>
                  <a:pt x="981" y="16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0"/>
          <p:cNvSpPr/>
          <p:nvPr userDrawn="1"/>
        </p:nvSpPr>
        <p:spPr bwMode="auto">
          <a:xfrm>
            <a:off x="964383" y="0"/>
            <a:ext cx="3023299" cy="2587875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802202" y="26230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idx="21"/>
          </p:nvPr>
        </p:nvSpPr>
        <p:spPr>
          <a:xfrm>
            <a:off x="4803318" y="35184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5E7-3896-471D-A736-3D124B16BB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78137-3360-4423-BD87-E8E3C03AAB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20"/>
          <p:cNvSpPr/>
          <p:nvPr userDrawn="1"/>
        </p:nvSpPr>
        <p:spPr bwMode="auto">
          <a:xfrm>
            <a:off x="216961" y="512621"/>
            <a:ext cx="3023299" cy="2587875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49" name="Freeform 22"/>
          <p:cNvSpPr/>
          <p:nvPr userDrawn="1"/>
        </p:nvSpPr>
        <p:spPr bwMode="auto">
          <a:xfrm flipH="1">
            <a:off x="10577894" y="4201134"/>
            <a:ext cx="1614578" cy="2684380"/>
          </a:xfrm>
          <a:custGeom>
            <a:avLst/>
            <a:gdLst>
              <a:gd name="T0" fmla="*/ 0 w 981"/>
              <a:gd name="T1" fmla="*/ 0 h 1631"/>
              <a:gd name="T2" fmla="*/ 0 w 981"/>
              <a:gd name="T3" fmla="*/ 1631 h 1631"/>
              <a:gd name="T4" fmla="*/ 981 w 981"/>
              <a:gd name="T5" fmla="*/ 1631 h 1631"/>
              <a:gd name="T6" fmla="*/ 0 w 981"/>
              <a:gd name="T7" fmla="*/ 0 h 1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1" h="1631">
                <a:moveTo>
                  <a:pt x="0" y="0"/>
                </a:moveTo>
                <a:lnTo>
                  <a:pt x="0" y="1631"/>
                </a:lnTo>
                <a:lnTo>
                  <a:pt x="981" y="16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20"/>
          <p:cNvSpPr/>
          <p:nvPr userDrawn="1"/>
        </p:nvSpPr>
        <p:spPr bwMode="auto">
          <a:xfrm>
            <a:off x="964383" y="0"/>
            <a:ext cx="3023299" cy="2587875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802202" y="26230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803318" y="35184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150249" y="2843057"/>
            <a:ext cx="5103413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150249" y="1382604"/>
            <a:ext cx="5103413" cy="144358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4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51539" y="4564466"/>
            <a:ext cx="2239362" cy="296271"/>
          </a:xfrm>
          <a:prstGeom prst="roundRect">
            <a:avLst/>
          </a:prstGeom>
          <a:solidFill>
            <a:schemeClr val="accent1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47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51539" y="5041775"/>
            <a:ext cx="1439262" cy="296271"/>
          </a:xfrm>
          <a:prstGeom prst="roundRect">
            <a:avLst/>
          </a:prstGeom>
          <a:ln w="12700">
            <a:solidFill>
              <a:schemeClr val="accent1"/>
            </a:soli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24" name="Freeform 19"/>
          <p:cNvSpPr/>
          <p:nvPr userDrawn="1"/>
        </p:nvSpPr>
        <p:spPr bwMode="auto">
          <a:xfrm>
            <a:off x="5434013" y="142876"/>
            <a:ext cx="6756400" cy="6708775"/>
          </a:xfrm>
          <a:custGeom>
            <a:avLst/>
            <a:gdLst>
              <a:gd name="T0" fmla="*/ 0 w 4256"/>
              <a:gd name="T1" fmla="*/ 4226 h 4226"/>
              <a:gd name="T2" fmla="*/ 4256 w 4256"/>
              <a:gd name="T3" fmla="*/ 4226 h 4226"/>
              <a:gd name="T4" fmla="*/ 4256 w 4256"/>
              <a:gd name="T5" fmla="*/ 3121 h 4226"/>
              <a:gd name="T6" fmla="*/ 2422 w 4256"/>
              <a:gd name="T7" fmla="*/ 0 h 4226"/>
              <a:gd name="T8" fmla="*/ 0 w 4256"/>
              <a:gd name="T9" fmla="*/ 4226 h 4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56" h="4226">
                <a:moveTo>
                  <a:pt x="0" y="4226"/>
                </a:moveTo>
                <a:lnTo>
                  <a:pt x="4256" y="4226"/>
                </a:lnTo>
                <a:lnTo>
                  <a:pt x="4256" y="3121"/>
                </a:lnTo>
                <a:lnTo>
                  <a:pt x="2422" y="0"/>
                </a:lnTo>
                <a:lnTo>
                  <a:pt x="0" y="4226"/>
                </a:lnTo>
                <a:close/>
              </a:path>
            </a:pathLst>
          </a:custGeom>
          <a:blipFill>
            <a:blip r:embed="rId2"/>
            <a:srcRect/>
            <a:stretch>
              <a:fillRect l="-24811" r="-24716"/>
            </a:stretch>
          </a:blip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5" name="Freeform 20"/>
          <p:cNvSpPr/>
          <p:nvPr userDrawn="1"/>
        </p:nvSpPr>
        <p:spPr bwMode="auto">
          <a:xfrm>
            <a:off x="5822950" y="1588"/>
            <a:ext cx="3306763" cy="2830513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blipFill>
            <a:blip r:embed="rId2"/>
            <a:srcRect/>
            <a:stretch>
              <a:fillRect l="-14505" r="-14395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1"/>
          <p:cNvSpPr/>
          <p:nvPr userDrawn="1"/>
        </p:nvSpPr>
        <p:spPr bwMode="auto">
          <a:xfrm>
            <a:off x="9474200" y="1588"/>
            <a:ext cx="2716213" cy="4660900"/>
          </a:xfrm>
          <a:custGeom>
            <a:avLst/>
            <a:gdLst>
              <a:gd name="T0" fmla="*/ 1711 w 1711"/>
              <a:gd name="T1" fmla="*/ 2936 h 2936"/>
              <a:gd name="T2" fmla="*/ 1711 w 1711"/>
              <a:gd name="T3" fmla="*/ 0 h 2936"/>
              <a:gd name="T4" fmla="*/ 0 w 1711"/>
              <a:gd name="T5" fmla="*/ 0 h 2936"/>
              <a:gd name="T6" fmla="*/ 1711 w 1711"/>
              <a:gd name="T7" fmla="*/ 2936 h 2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1" h="2936">
                <a:moveTo>
                  <a:pt x="1711" y="2936"/>
                </a:moveTo>
                <a:lnTo>
                  <a:pt x="1711" y="0"/>
                </a:lnTo>
                <a:lnTo>
                  <a:pt x="0" y="0"/>
                </a:lnTo>
                <a:lnTo>
                  <a:pt x="1711" y="2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2"/>
          <p:cNvSpPr/>
          <p:nvPr userDrawn="1"/>
        </p:nvSpPr>
        <p:spPr bwMode="auto">
          <a:xfrm>
            <a:off x="-1588" y="4262438"/>
            <a:ext cx="1557338" cy="2589213"/>
          </a:xfrm>
          <a:custGeom>
            <a:avLst/>
            <a:gdLst>
              <a:gd name="T0" fmla="*/ 0 w 981"/>
              <a:gd name="T1" fmla="*/ 0 h 1631"/>
              <a:gd name="T2" fmla="*/ 0 w 981"/>
              <a:gd name="T3" fmla="*/ 1631 h 1631"/>
              <a:gd name="T4" fmla="*/ 981 w 981"/>
              <a:gd name="T5" fmla="*/ 1631 h 1631"/>
              <a:gd name="T6" fmla="*/ 0 w 981"/>
              <a:gd name="T7" fmla="*/ 0 h 1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1" h="1631">
                <a:moveTo>
                  <a:pt x="0" y="0"/>
                </a:moveTo>
                <a:lnTo>
                  <a:pt x="0" y="1631"/>
                </a:lnTo>
                <a:lnTo>
                  <a:pt x="981" y="16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20"/>
          <p:cNvSpPr/>
          <p:nvPr userDrawn="1"/>
        </p:nvSpPr>
        <p:spPr bwMode="auto">
          <a:xfrm>
            <a:off x="5822950" y="-4326"/>
            <a:ext cx="3306763" cy="2830513"/>
          </a:xfrm>
          <a:custGeom>
            <a:avLst/>
            <a:gdLst>
              <a:gd name="T0" fmla="*/ 2083 w 2083"/>
              <a:gd name="T1" fmla="*/ 0 h 1783"/>
              <a:gd name="T2" fmla="*/ 0 w 2083"/>
              <a:gd name="T3" fmla="*/ 0 h 1783"/>
              <a:gd name="T4" fmla="*/ 1020 w 2083"/>
              <a:gd name="T5" fmla="*/ 1783 h 1783"/>
              <a:gd name="T6" fmla="*/ 2083 w 2083"/>
              <a:gd name="T7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3" h="1783">
                <a:moveTo>
                  <a:pt x="2083" y="0"/>
                </a:moveTo>
                <a:lnTo>
                  <a:pt x="0" y="0"/>
                </a:lnTo>
                <a:lnTo>
                  <a:pt x="1020" y="1783"/>
                </a:lnTo>
                <a:lnTo>
                  <a:pt x="2083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5E7-3896-471D-A736-3D124B16BB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78137-3360-4423-BD87-E8E3C03AAB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05CBB-9678-4347-8FDA-958655307B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FEE36-8948-4F6B-9D9C-15ED5FDFFE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4398"/>
            <a:ext cx="12192000" cy="1073602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2830829" y="1973423"/>
            <a:ext cx="6530340" cy="13220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8000" b="1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Lipstick project</a:t>
            </a:r>
            <a:endParaRPr lang="en-US" altLang="zh-CN" sz="8000" b="1" dirty="0">
              <a:solidFill>
                <a:srgbClr val="C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42664" y="3940465"/>
            <a:ext cx="5106670" cy="13220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fontAlgn="auto">
              <a:lnSpc>
                <a:spcPct val="200000"/>
              </a:lnSpc>
            </a:pPr>
            <a:r>
              <a:rPr lang="en-US" altLang="zh-CN" sz="2000" b="1" cap="none" spc="0" dirty="0" err="1">
                <a:solidFill>
                  <a:srgbClr val="C00000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Github</a:t>
            </a:r>
            <a:r>
              <a:rPr lang="en-US" altLang="zh-CN" sz="2000" b="1" cap="none" spc="0" dirty="0">
                <a:solidFill>
                  <a:srgbClr val="C00000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:</a:t>
            </a:r>
            <a:endParaRPr lang="en-US" altLang="zh-CN" sz="2000" b="1" cap="none" spc="0" dirty="0">
              <a:solidFill>
                <a:srgbClr val="C00000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pPr algn="ctr" fontAlgn="auto">
              <a:lnSpc>
                <a:spcPct val="200000"/>
              </a:lnSpc>
            </a:pPr>
            <a:r>
              <a:rPr lang="zh-CN" altLang="en-US" sz="2000" b="1" cap="none" spc="0" dirty="0">
                <a:solidFill>
                  <a:srgbClr val="C00000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https://github.com/lianghd/lipstick-project.git</a:t>
            </a:r>
            <a:endParaRPr lang="zh-CN" altLang="en-US" sz="2000" b="1" cap="none" spc="0" dirty="0">
              <a:solidFill>
                <a:srgbClr val="C00000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4422"/>
            <a:ext cx="12192000" cy="10736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6165" y="218661"/>
            <a:ext cx="927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：人脸对比</a:t>
            </a:r>
            <a:endParaRPr lang="zh-CN" alt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C:\Users\lenovo\Desktop\Screenshot_1573870738.pngScreenshot_157387073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47970" y="1178892"/>
            <a:ext cx="2480310" cy="5098774"/>
          </a:xfrm>
          <a:prstGeom prst="rect">
            <a:avLst/>
          </a:prstGeom>
        </p:spPr>
      </p:pic>
      <p:pic>
        <p:nvPicPr>
          <p:cNvPr id="8" name="图片 7" descr="C:\Users\lenovo\Desktop\Screenshot_1573870728.pngScreenshot_15738707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74327" y="1179072"/>
            <a:ext cx="2480310" cy="50984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48855" y="1998345"/>
            <a:ext cx="42443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zh-CN" altLang="en-US" dirty="0"/>
              <a:t>人脸对比：</a:t>
            </a:r>
            <a:endParaRPr lang="en-US" altLang="zh-CN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分别上传两张人像，根据特征分析确定两张</a:t>
            </a:r>
            <a:r>
              <a:rPr lang="zh-CN" altLang="en-US" b="1" dirty="0"/>
              <a:t>人脸相似度</a:t>
            </a:r>
            <a:r>
              <a:rPr lang="zh-CN" altLang="en-US" dirty="0"/>
              <a:t>并显示</a:t>
            </a:r>
            <a:endParaRPr lang="zh-CN" altLang="en-US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当上传两张人像照片为同一张人脸的不同照片时，则检测出人脸相似度超过</a:t>
            </a:r>
            <a:r>
              <a:rPr lang="en-US" altLang="zh-CN" dirty="0">
                <a:sym typeface="+mn-ea"/>
              </a:rPr>
              <a:t>80</a:t>
            </a:r>
            <a:r>
              <a:rPr lang="zh-CN" altLang="en-US" dirty="0">
                <a:sym typeface="+mn-ea"/>
              </a:rPr>
              <a:t>（大于</a:t>
            </a:r>
            <a:r>
              <a:rPr lang="en-US" altLang="zh-CN" dirty="0">
                <a:sym typeface="+mn-ea"/>
              </a:rPr>
              <a:t>80</a:t>
            </a:r>
            <a:r>
              <a:rPr lang="zh-CN" altLang="en-US" dirty="0">
                <a:sym typeface="+mn-ea"/>
              </a:rPr>
              <a:t>可基本判定为同一人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6165" y="218661"/>
            <a:ext cx="927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：上传人脸库</a:t>
            </a:r>
            <a:endParaRPr lang="zh-CN" alt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14690" y="2395855"/>
            <a:ext cx="37338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zh-CN" altLang="en-US" dirty="0"/>
              <a:t>上传人脸库：</a:t>
            </a:r>
            <a:endParaRPr lang="zh-CN" altLang="en-US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提供上传至百度</a:t>
            </a:r>
            <a:r>
              <a:rPr lang="en-US" altLang="zh-CN" dirty="0"/>
              <a:t>AI</a:t>
            </a:r>
            <a:r>
              <a:rPr lang="zh-CN" altLang="en-US" dirty="0"/>
              <a:t>人脸库功能</a:t>
            </a:r>
            <a:endParaRPr lang="zh-CN" altLang="en-US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从相册选择图片并显示</a:t>
            </a:r>
            <a:endParaRPr lang="zh-CN" altLang="en-US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依次输入</a:t>
            </a:r>
            <a:r>
              <a:rPr lang="en-US" altLang="zh-CN" b="1" dirty="0"/>
              <a:t>“</a:t>
            </a:r>
            <a:r>
              <a:rPr lang="zh-CN" altLang="en-US" b="1" dirty="0"/>
              <a:t>组名</a:t>
            </a:r>
            <a:r>
              <a:rPr lang="en-US" altLang="zh-CN" b="1" dirty="0"/>
              <a:t>/</a:t>
            </a:r>
            <a:r>
              <a:rPr lang="zh-CN" altLang="en-US" b="1" dirty="0"/>
              <a:t>用户号</a:t>
            </a:r>
            <a:r>
              <a:rPr lang="en-US" altLang="zh-CN" b="1" dirty="0"/>
              <a:t>/</a:t>
            </a:r>
            <a:r>
              <a:rPr lang="zh-CN" altLang="en-US" b="1" dirty="0"/>
              <a:t>用户信息</a:t>
            </a:r>
            <a:r>
              <a:rPr lang="en-US" altLang="zh-CN" b="1" dirty="0"/>
              <a:t>”</a:t>
            </a:r>
            <a:r>
              <a:rPr lang="zh-CN" altLang="en-US" dirty="0"/>
              <a:t>即可上传至百度</a:t>
            </a:r>
            <a:r>
              <a:rPr lang="en-US" altLang="zh-CN" dirty="0"/>
              <a:t>AI</a:t>
            </a:r>
            <a:r>
              <a:rPr lang="zh-CN" altLang="en-US" dirty="0"/>
              <a:t>人脸库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46" y="1277068"/>
            <a:ext cx="2480484" cy="5098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126" y="1277179"/>
            <a:ext cx="2480484" cy="5098774"/>
          </a:xfrm>
          <a:prstGeom prst="rect">
            <a:avLst/>
          </a:prstGeom>
        </p:spPr>
      </p:pic>
      <p:pic>
        <p:nvPicPr>
          <p:cNvPr id="2" name="图片 1" descr="Screenshot_15738258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55" y="1276985"/>
            <a:ext cx="2479675" cy="5099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6165" y="218661"/>
            <a:ext cx="927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：人脸检索</a:t>
            </a:r>
            <a:endParaRPr lang="zh-CN" alt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14845" y="2341245"/>
            <a:ext cx="46685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dirty="0"/>
              <a:t>人脸检索：</a:t>
            </a:r>
            <a:endParaRPr lang="en-US" altLang="zh-CN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输入组名信息（可多个</a:t>
            </a:r>
            <a:r>
              <a:rPr lang="zh-CN" altLang="en-US" dirty="0"/>
              <a:t>），即可在百度</a:t>
            </a:r>
            <a:r>
              <a:rPr lang="en-US" altLang="zh-CN" dirty="0"/>
              <a:t>AI</a:t>
            </a:r>
            <a:r>
              <a:rPr lang="zh-CN" altLang="en-US" dirty="0"/>
              <a:t>人脸库中检索相关用户信息</a:t>
            </a:r>
            <a:endParaRPr lang="zh-CN" altLang="en-US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若输入的</a:t>
            </a:r>
            <a:r>
              <a:rPr lang="zh-CN" altLang="en-US" dirty="0"/>
              <a:t>组名信息中</a:t>
            </a:r>
            <a:r>
              <a:rPr lang="zh-CN" altLang="en-US" dirty="0"/>
              <a:t>有该用户信息，则显示</a:t>
            </a:r>
            <a:r>
              <a:rPr lang="en-US" altLang="zh-CN" b="1" dirty="0">
                <a:sym typeface="+mn-ea"/>
              </a:rPr>
              <a:t>“</a:t>
            </a:r>
            <a:r>
              <a:rPr lang="zh-CN" altLang="en-US" b="1" dirty="0">
                <a:sym typeface="+mn-ea"/>
              </a:rPr>
              <a:t>组名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用户号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用户信息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相似度</a:t>
            </a:r>
            <a:r>
              <a:rPr lang="en-US" altLang="zh-CN" b="1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信息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62" y="1222515"/>
            <a:ext cx="2480485" cy="50987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57" y="1222515"/>
            <a:ext cx="2480485" cy="50987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6165" y="218661"/>
            <a:ext cx="927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：人脸检索</a:t>
            </a:r>
            <a:endParaRPr lang="zh-CN" alt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59015" y="2341245"/>
            <a:ext cx="43694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dirty="0">
                <a:sym typeface="+mn-ea"/>
              </a:rPr>
              <a:t>人脸检索：</a:t>
            </a:r>
            <a:endParaRPr lang="en-US" altLang="zh-CN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输入组名信息（可多个），即可在百度</a:t>
            </a:r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人脸库中检索相关用户信息</a:t>
            </a:r>
            <a:endParaRPr lang="zh-CN" altLang="en-US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若人脸库中</a:t>
            </a:r>
            <a:r>
              <a:rPr lang="zh-CN" altLang="en-US" dirty="0">
                <a:sym typeface="+mn-ea"/>
              </a:rPr>
              <a:t>没有有该用户信息或输入组名信息有偏差</a:t>
            </a:r>
            <a:r>
              <a:rPr lang="zh-CN" altLang="en-US" dirty="0">
                <a:sym typeface="+mn-ea"/>
              </a:rPr>
              <a:t>，则显示</a:t>
            </a:r>
            <a:r>
              <a:rPr lang="en-US" altLang="zh-CN" b="1" dirty="0">
                <a:sym typeface="+mn-ea"/>
              </a:rPr>
              <a:t>“</a:t>
            </a:r>
            <a:r>
              <a:rPr lang="zh-CN" altLang="en-US" b="1" dirty="0"/>
              <a:t>没有找到该人的信息</a:t>
            </a:r>
            <a:r>
              <a:rPr lang="en-US" altLang="zh-CN" b="1" dirty="0"/>
              <a:t>”</a:t>
            </a:r>
            <a:endParaRPr lang="en-US" altLang="zh-CN" b="1" dirty="0"/>
          </a:p>
        </p:txBody>
      </p:sp>
      <p:pic>
        <p:nvPicPr>
          <p:cNvPr id="2" name="图片 1" descr="Screenshot_15738261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575" y="1222375"/>
            <a:ext cx="2479040" cy="5099050"/>
          </a:xfrm>
          <a:prstGeom prst="rect">
            <a:avLst/>
          </a:prstGeom>
        </p:spPr>
      </p:pic>
      <p:pic>
        <p:nvPicPr>
          <p:cNvPr id="3" name="图片 2" descr="Screenshot_1573826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1222375"/>
            <a:ext cx="2479675" cy="5099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6165" y="218661"/>
            <a:ext cx="927320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服务端部署到阿里云</a:t>
            </a:r>
            <a:endParaRPr lang="zh-CN" alt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75705" y="1668145"/>
            <a:ext cx="56718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服务端部署至阿里云：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通过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Xshell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Xftp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将服务端文件上传至阿里云服务器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forever start server/app.js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mongod dbpath=/usr/local/mongodb/data -logpath=/usr/local/mongodb/mongodb.log -logappend -port=27017 -fork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通过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forever list 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和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netstat -lanp | grep “27017”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查看启动状态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1524000"/>
            <a:ext cx="5775960" cy="2080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3740785"/>
            <a:ext cx="5775960" cy="2697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3513" y="1621943"/>
            <a:ext cx="9144000" cy="2387600"/>
          </a:xfrm>
        </p:spPr>
        <p:txBody>
          <a:bodyPr/>
          <a:lstStyle/>
          <a:p>
            <a:r>
              <a:rPr lang="en-US" altLang="zh-CN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b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731247"/>
            <a:ext cx="9144000" cy="1655762"/>
          </a:xfrm>
        </p:spPr>
        <p:txBody>
          <a:bodyPr>
            <a:normAutofit/>
          </a:bodyPr>
          <a:lstStyle/>
          <a:p>
            <a:endParaRPr lang="en-US" altLang="zh-CN" sz="3200" dirty="0"/>
          </a:p>
          <a:p>
            <a:r>
              <a:rPr lang="zh-CN" altLang="en-US" sz="3200" dirty="0"/>
              <a:t>请老师批评指正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占位符 38"/>
          <p:cNvSpPr>
            <a:spLocks noGrp="1"/>
          </p:cNvSpPr>
          <p:nvPr>
            <p:ph type="body" idx="1"/>
          </p:nvPr>
        </p:nvSpPr>
        <p:spPr>
          <a:xfrm>
            <a:off x="1327785" y="2864485"/>
            <a:ext cx="5419090" cy="2777490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小组成员及项目分工：</a:t>
            </a:r>
            <a:endParaRPr lang="en-US" altLang="zh-CN" sz="10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佟佳澄：服务器后端设计、总体整合</a:t>
            </a:r>
            <a:endParaRPr lang="en-US" altLang="zh-CN" sz="20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梁浩东：部分前端</a:t>
            </a:r>
            <a:r>
              <a:rPr lang="en-US" altLang="zh-CN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UI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设计、颜色提取对比</a:t>
            </a:r>
            <a:endParaRPr lang="en-US" altLang="zh-CN" sz="20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常峻炜：部分前端</a:t>
            </a:r>
            <a:r>
              <a:rPr lang="en-US" altLang="zh-CN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UI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设计  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289158"/>
            <a:ext cx="3399183" cy="62796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占位符 38"/>
          <p:cNvSpPr>
            <a:spLocks noGrp="1"/>
          </p:cNvSpPr>
          <p:nvPr>
            <p:ph type="body" idx="1"/>
          </p:nvPr>
        </p:nvSpPr>
        <p:spPr>
          <a:xfrm>
            <a:off x="1327785" y="2864485"/>
            <a:ext cx="5419090" cy="319595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主要实现功能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口红色号识别（人脸检测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）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人脸对比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上传人脸库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人脸检索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80" y="170815"/>
            <a:ext cx="3053715" cy="6277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6165" y="218661"/>
            <a:ext cx="927320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：口红色号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endParaRPr lang="zh-CN" alt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64" y="1172183"/>
            <a:ext cx="2480485" cy="50987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95" y="1173453"/>
            <a:ext cx="2480485" cy="509877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41715" y="2567940"/>
            <a:ext cx="33426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dirty="0"/>
              <a:t>人脸检测（嘴唇位置）：</a:t>
            </a:r>
            <a:endParaRPr lang="en-US" altLang="zh-CN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调用</a:t>
            </a:r>
            <a:r>
              <a:rPr lang="zh-CN" altLang="en-US" b="1" dirty="0"/>
              <a:t>系统相机</a:t>
            </a:r>
            <a:r>
              <a:rPr lang="zh-CN" altLang="en-US" dirty="0"/>
              <a:t>拍摄照片</a:t>
            </a:r>
            <a:endParaRPr lang="zh-CN" altLang="en-US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当图片中无人脸</a:t>
            </a:r>
            <a:r>
              <a:rPr lang="zh-CN" altLang="en-US" dirty="0"/>
              <a:t>时，则显示</a:t>
            </a:r>
            <a:r>
              <a:rPr lang="en-US" altLang="zh-CN" b="1" dirty="0"/>
              <a:t>“</a:t>
            </a:r>
            <a:r>
              <a:rPr lang="zh-CN" altLang="en-US" b="1" dirty="0"/>
              <a:t>没有检测到人脸</a:t>
            </a:r>
            <a:r>
              <a:rPr lang="en-US" altLang="zh-CN" b="1" dirty="0"/>
              <a:t>”</a:t>
            </a:r>
            <a:endParaRPr lang="en-US" altLang="zh-CN" b="1" dirty="0"/>
          </a:p>
        </p:txBody>
      </p:sp>
      <p:pic>
        <p:nvPicPr>
          <p:cNvPr id="2" name="图片 1" descr="Screenshot_15738255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" y="1172210"/>
            <a:ext cx="2480310" cy="5099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6165" y="218661"/>
            <a:ext cx="927320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：口红色号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endParaRPr lang="zh-CN" alt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73135" y="2098675"/>
            <a:ext cx="34925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dirty="0"/>
              <a:t>人脸检测（嘴唇位置）：</a:t>
            </a:r>
            <a:endParaRPr lang="en-US" altLang="zh-CN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调用</a:t>
            </a:r>
            <a:r>
              <a:rPr lang="zh-CN" altLang="en-US" b="1" dirty="0"/>
              <a:t>系统相册</a:t>
            </a:r>
            <a:r>
              <a:rPr lang="zh-CN" altLang="en-US" dirty="0"/>
              <a:t>获取照片</a:t>
            </a:r>
            <a:endParaRPr lang="zh-CN" altLang="en-US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当图片中有人脸，但识别到的唇色相匹配的口红色号不在口红库中，将显示</a:t>
            </a:r>
            <a:r>
              <a:rPr lang="en-US" altLang="zh-CN" b="1" dirty="0"/>
              <a:t>“</a:t>
            </a:r>
            <a:r>
              <a:rPr lang="zh-CN" altLang="en-US" b="1" dirty="0"/>
              <a:t>没有找到这个颜色的口红</a:t>
            </a:r>
            <a:r>
              <a:rPr lang="en-US" altLang="zh-CN" b="1" dirty="0"/>
              <a:t>”</a:t>
            </a: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33" y="1162880"/>
            <a:ext cx="2480484" cy="5098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70" y="1162880"/>
            <a:ext cx="2480484" cy="5098774"/>
          </a:xfrm>
          <a:prstGeom prst="rect">
            <a:avLst/>
          </a:prstGeom>
        </p:spPr>
      </p:pic>
      <p:pic>
        <p:nvPicPr>
          <p:cNvPr id="2" name="图片 1" descr="Screenshot_15738256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" y="1162685"/>
            <a:ext cx="2479040" cy="5098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6165" y="218661"/>
            <a:ext cx="927320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：口红色号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endParaRPr lang="zh-CN" alt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14287" y="2361724"/>
            <a:ext cx="3866322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dirty="0"/>
              <a:t>人脸检测（嘴唇位置）：</a:t>
            </a:r>
            <a:endParaRPr lang="en-US" altLang="zh-CN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当图片中有人脸，且识别到的</a:t>
            </a:r>
            <a:r>
              <a:rPr lang="zh-CN" altLang="en-US" dirty="0"/>
              <a:t>唇色所匹配的口红色号在口红库中时，则显示检测到的</a:t>
            </a:r>
            <a:r>
              <a:rPr lang="en-US" altLang="zh-CN" b="1" dirty="0"/>
              <a:t>“</a:t>
            </a:r>
            <a:r>
              <a:rPr lang="zh-CN" altLang="en-US" b="1" dirty="0"/>
              <a:t>口红品牌</a:t>
            </a:r>
            <a:r>
              <a:rPr lang="en-US" altLang="zh-CN" b="1" dirty="0"/>
              <a:t>/</a:t>
            </a:r>
            <a:r>
              <a:rPr lang="zh-CN" altLang="en-US" b="1" dirty="0"/>
              <a:t>系列名称</a:t>
            </a:r>
            <a:r>
              <a:rPr lang="en-US" altLang="zh-CN" b="1" dirty="0"/>
              <a:t>/</a:t>
            </a:r>
            <a:r>
              <a:rPr lang="zh-CN" altLang="en-US" b="1" dirty="0"/>
              <a:t>色号</a:t>
            </a:r>
            <a:r>
              <a:rPr lang="en-US" altLang="zh-CN" b="1" dirty="0"/>
              <a:t>/</a:t>
            </a:r>
            <a:r>
              <a:rPr lang="zh-CN" altLang="en-US" b="1" dirty="0"/>
              <a:t>口红名称</a:t>
            </a:r>
            <a:r>
              <a:rPr lang="en-US" altLang="zh-CN" b="1" dirty="0"/>
              <a:t>”</a:t>
            </a:r>
            <a:r>
              <a:rPr lang="zh-CN" altLang="en-US" dirty="0"/>
              <a:t>信息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25" y="1242392"/>
            <a:ext cx="2480484" cy="5098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61" y="1242392"/>
            <a:ext cx="2480485" cy="50987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6165" y="218661"/>
            <a:ext cx="927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图片库及更多功能</a:t>
            </a:r>
            <a:endParaRPr lang="zh-CN" alt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02955" y="1569720"/>
            <a:ext cx="35788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显示图片库：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混合式技术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跳转到相应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WebView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显示</a:t>
            </a:r>
            <a:r>
              <a:rPr lang="zh-CN" altLang="en-US" b="1" dirty="0">
                <a:latin typeface="Times New Roman" panose="02020603050405020304" charset="0"/>
                <a:cs typeface="Times New Roman" panose="02020603050405020304" charset="0"/>
              </a:rPr>
              <a:t>历史上传过的检测图片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更多功能：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人脸对比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上传百度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AI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人脸库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人脸检索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39" y="1282148"/>
            <a:ext cx="2480484" cy="5098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08" y="1282148"/>
            <a:ext cx="2480484" cy="50987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" y="1282065"/>
            <a:ext cx="2479675" cy="5099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6165" y="218661"/>
            <a:ext cx="927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：人脸对比</a:t>
            </a:r>
            <a:endParaRPr lang="zh-CN" alt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69300" y="2647315"/>
            <a:ext cx="36887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dirty="0"/>
              <a:t>人脸对比：</a:t>
            </a:r>
            <a:endParaRPr lang="en-US" altLang="zh-CN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分别上传两张人像，根据特征分析确定两张</a:t>
            </a:r>
            <a:r>
              <a:rPr lang="zh-CN" altLang="en-US" b="1" dirty="0"/>
              <a:t>人脸相似度</a:t>
            </a:r>
            <a:r>
              <a:rPr lang="zh-CN" altLang="en-US" dirty="0"/>
              <a:t>并显示</a:t>
            </a:r>
            <a:endParaRPr lang="zh-CN" altLang="en-US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相似度小于</a:t>
            </a:r>
            <a:r>
              <a:rPr lang="en-US" altLang="zh-CN" dirty="0"/>
              <a:t>80</a:t>
            </a:r>
            <a:r>
              <a:rPr lang="zh-CN" altLang="en-US" dirty="0"/>
              <a:t>可基本</a:t>
            </a:r>
            <a:r>
              <a:rPr lang="zh-CN" altLang="en-US" dirty="0"/>
              <a:t>判定不是同一个人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4" y="1252331"/>
            <a:ext cx="2480485" cy="5098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23" y="1251696"/>
            <a:ext cx="2480485" cy="5098774"/>
          </a:xfrm>
          <a:prstGeom prst="rect">
            <a:avLst/>
          </a:prstGeom>
        </p:spPr>
      </p:pic>
      <p:pic>
        <p:nvPicPr>
          <p:cNvPr id="2" name="图片 1" descr="Screenshot_15738257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251585"/>
            <a:ext cx="2479675" cy="5099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6165" y="218661"/>
            <a:ext cx="9273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：人脸对比</a:t>
            </a:r>
            <a:endParaRPr lang="zh-CN" alt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82" y="1178892"/>
            <a:ext cx="2480485" cy="50987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240" y="1178892"/>
            <a:ext cx="2480484" cy="509877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48855" y="1998345"/>
            <a:ext cx="42443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zh-CN" altLang="en-US" dirty="0"/>
              <a:t>人脸对比：</a:t>
            </a:r>
            <a:endParaRPr lang="en-US" altLang="zh-CN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分别上传两张人像，根据特征分析确定两张</a:t>
            </a:r>
            <a:r>
              <a:rPr lang="zh-CN" altLang="en-US" b="1" dirty="0"/>
              <a:t>人脸相似度</a:t>
            </a:r>
            <a:r>
              <a:rPr lang="zh-CN" altLang="en-US" dirty="0"/>
              <a:t>并显示</a:t>
            </a:r>
            <a:endParaRPr lang="zh-CN" altLang="en-US" dirty="0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当上传两张人像照片为同一张人脸的同一张</a:t>
            </a:r>
            <a:r>
              <a:rPr lang="zh-CN" altLang="en-US" dirty="0">
                <a:sym typeface="+mn-ea"/>
              </a:rPr>
              <a:t>照片</a:t>
            </a:r>
            <a:r>
              <a:rPr lang="zh-CN" altLang="en-US" dirty="0">
                <a:sym typeface="+mn-ea"/>
              </a:rPr>
              <a:t>时，则可检测出人脸相似度为</a:t>
            </a:r>
            <a:r>
              <a:rPr lang="en-US" altLang="zh-CN" dirty="0">
                <a:sym typeface="+mn-ea"/>
              </a:rPr>
              <a:t>100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a501a36a-693d-40ac-a3eb-f10712b1ed8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1148</Words>
  <Application>WPS 演示</Application>
  <PresentationFormat>宽屏</PresentationFormat>
  <Paragraphs>97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微软雅黑</vt:lpstr>
      <vt:lpstr>Times New Roman</vt:lpstr>
      <vt:lpstr>Arial Unicode MS</vt:lpstr>
      <vt:lpstr>等线 Light</vt:lpstr>
      <vt:lpstr>等线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51PPT模板网</cp:keywords>
  <dc:description>www.51pptmoban.com</dc:description>
  <cp:lastModifiedBy>梁浩东</cp:lastModifiedBy>
  <cp:revision>26</cp:revision>
  <cp:lastPrinted>2018-05-28T16:00:00Z</cp:lastPrinted>
  <dcterms:created xsi:type="dcterms:W3CDTF">2018-05-28T16:00:00Z</dcterms:created>
  <dcterms:modified xsi:type="dcterms:W3CDTF">2019-11-16T07:20:54Z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2052-11.1.0.9175</vt:lpwstr>
  </property>
</Properties>
</file>